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0" r:id="rId6"/>
    <p:sldId id="269" r:id="rId7"/>
    <p:sldId id="261" r:id="rId8"/>
    <p:sldId id="262" r:id="rId9"/>
    <p:sldId id="265" r:id="rId10"/>
    <p:sldId id="266" r:id="rId11"/>
    <p:sldId id="267" r:id="rId12"/>
    <p:sldId id="268" r:id="rId13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15"/>
      <p:bold r:id="rId16"/>
    </p:embeddedFont>
    <p:embeddedFont>
      <p:font typeface="微軟正黑體" panose="020B0604030504040204" pitchFamily="34" charset="-120"/>
      <p:regular r:id="rId15"/>
      <p:bold r:id="rId16"/>
    </p:embeddedFont>
    <p:embeddedFont>
      <p:font typeface="新細明體" panose="02020500000000000000" pitchFamily="18" charset="-120"/>
      <p:regular r:id="rId17"/>
    </p:embeddedFont>
    <p:embeddedFont>
      <p:font typeface="Average" panose="02000503040000020003" pitchFamily="2" charset="0"/>
      <p:regular r:id="rId18"/>
    </p:embeddedFont>
    <p:embeddedFont>
      <p:font typeface="Oswald" pitchFamily="2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76"/>
    <p:restoredTop sz="59011"/>
  </p:normalViewPr>
  <p:slideViewPr>
    <p:cSldViewPr snapToGrid="0">
      <p:cViewPr>
        <p:scale>
          <a:sx n="97" d="100"/>
          <a:sy n="97" d="100"/>
        </p:scale>
        <p:origin x="2608" y="184"/>
      </p:cViewPr>
      <p:guideLst>
        <p:guide orient="horz" pos="1620"/>
        <p:guide pos="2880"/>
      </p:guideLst>
    </p:cSldViewPr>
  </p:slideViewPr>
  <p:notesTextViewPr>
    <p:cViewPr>
      <p:scale>
        <a:sx n="155" d="100"/>
        <a:sy n="15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89d531ddc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89d531ddc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這裡問老師這麼</a:t>
            </a:r>
            <a:r>
              <a:rPr lang="en-US" altLang="zh-CN" dirty="0"/>
              <a:t>show</a:t>
            </a:r>
            <a:r>
              <a:rPr lang="zh-CN" altLang="en-US" dirty="0"/>
              <a:t>結果比較好</a:t>
            </a:r>
            <a:endParaRPr lang="en-US" altLang="zh-CN" dirty="0"/>
          </a:p>
          <a:p>
            <a:pPr lvl="1">
              <a:buSzPts val="1800"/>
            </a:pPr>
            <a:r>
              <a: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預測結果：這邊想問老師怎麼</a:t>
            </a:r>
            <a:r>
              <a:rPr lang="en-US" altLang="zh-CN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show</a:t>
            </a:r>
            <a:r>
              <a: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結果比較好</a:t>
            </a:r>
            <a:endParaRPr lang="en-US" altLang="zh-CN" dirty="0">
              <a:solidFill>
                <a:schemeClr val="accent5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SzPts val="1800"/>
            </a:pPr>
            <a:r>
              <a:rPr lang="en-US" altLang="zh-TW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Test</a:t>
            </a:r>
            <a:r>
              <a:rPr lang="zh-TW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篩選出</a:t>
            </a:r>
            <a:r>
              <a:rPr lang="en-US" altLang="zh-CN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  <a:r>
              <a: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天重大波動日期</a:t>
            </a:r>
            <a:endParaRPr lang="en-US" altLang="zh-CN" dirty="0">
              <a:solidFill>
                <a:schemeClr val="accent5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SzPts val="1800"/>
            </a:pPr>
            <a:r>
              <a:rPr lang="en-US" altLang="zh-TW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Prediction : </a:t>
            </a:r>
            <a:r>
              <a: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篩選出了</a:t>
            </a:r>
            <a:r>
              <a:rPr lang="en-US" altLang="zh-CN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 </a:t>
            </a:r>
            <a:r>
              <a: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</a:t>
            </a:r>
            <a:r>
              <a:rPr lang="zh-TW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其中有 </a:t>
            </a:r>
            <a:r>
              <a:rPr lang="en-US" altLang="zh-TW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r>
              <a:rPr lang="zh-TW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天在上面篩選出的重大播動日其中</a:t>
            </a:r>
            <a:endParaRPr lang="en-US" altLang="zh-TW" dirty="0">
              <a:solidFill>
                <a:schemeClr val="accent5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SzPts val="1800"/>
            </a:pPr>
            <a:r>
              <a:rPr lang="en-US" altLang="zh-TW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 : 0.6</a:t>
            </a:r>
          </a:p>
          <a:p>
            <a:pPr lvl="1">
              <a:buSzPts val="1800"/>
            </a:pPr>
            <a:r>
              <a:rPr lang="en-US" altLang="zh-TW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 : 0.75</a:t>
            </a:r>
          </a:p>
          <a:p>
            <a:pPr lvl="1">
              <a:buSzPts val="1800"/>
            </a:pPr>
            <a:r>
              <a:rPr lang="zh-TW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但如果單看</a:t>
            </a:r>
            <a:r>
              <a: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文章的</a:t>
            </a:r>
            <a:r>
              <a:rPr lang="en-US" altLang="zh-CN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 &amp; recall </a:t>
            </a:r>
            <a:r>
              <a: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的話都只有將近</a:t>
            </a:r>
            <a:r>
              <a:rPr lang="en-US" altLang="zh-CN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CN" alt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成</a:t>
            </a:r>
            <a:endParaRPr lang="en-US" altLang="zh-TW" dirty="0">
              <a:solidFill>
                <a:schemeClr val="accent5">
                  <a:lumMod val="40000"/>
                  <a:lumOff val="6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TW" altLang="en-US" dirty="0"/>
              <a:t>標注兩個月的來講解</a:t>
            </a:r>
            <a:endParaRPr lang="en-US" altLang="zh-TW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CN" altLang="en-US" dirty="0"/>
              <a:t>新聞發布前五天、跟新聞發布後五天、界定門檻值</a:t>
            </a:r>
            <a:r>
              <a:rPr lang="en-US" altLang="zh-CN" dirty="0"/>
              <a:t>ex.</a:t>
            </a:r>
            <a:r>
              <a:rPr lang="zh-TW" altLang="en-US" dirty="0"/>
              <a:t> </a:t>
            </a:r>
            <a:r>
              <a:rPr lang="zh-CN" altLang="en-US" dirty="0"/>
              <a:t>標準差</a:t>
            </a:r>
            <a:r>
              <a:rPr lang="en-US" altLang="zh-CN" dirty="0"/>
              <a:t>* 1.5</a:t>
            </a:r>
            <a:r>
              <a:rPr lang="zh-CN" altLang="en-US" dirty="0"/>
              <a:t>之類的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CN" altLang="en-US" dirty="0"/>
              <a:t>更多資料跟其他方法組合</a:t>
            </a:r>
            <a:endParaRPr lang="en-US" altLang="zh-CN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zh-CN" altLang="en-US" dirty="0"/>
              <a:t>財經分析的實用性</a:t>
            </a:r>
            <a:endParaRPr lang="en-US" altLang="zh-TW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altLang="zh-TW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89d531ddc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89d531ddc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89d531ddc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89d531ddc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a442dbe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a442dbef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圖片來源: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https://www.dreamstime.com/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89d531ddc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89d531ddc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89d531ddc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89d531ddc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89d531ddc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89d531ddc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89d531ddc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89d531ddc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9964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89d531ddc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89d531ddc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89d531ddc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89d531ddc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89d531ddc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89d531ddc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微軟正黑體" panose="020B0604030504040204" pitchFamily="34" charset="-120"/>
          <a:ea typeface="微軟正黑體" panose="020B0604030504040204" pitchFamily="34" charset="-12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自動化財經新聞篩選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8" y="3004188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solidFill>
                  <a:schemeClr val="tx1"/>
                </a:solidFill>
              </a:rPr>
              <a:t>以原油期貨為例</a:t>
            </a:r>
            <a:endParaRPr lang="en-US" altLang="zh-TW" dirty="0">
              <a:solidFill>
                <a:schemeClr val="tx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dirty="0">
                <a:solidFill>
                  <a:schemeClr val="tx1"/>
                </a:solidFill>
              </a:rPr>
              <a:t>資管四 陳欣宜、胡逸凡</a:t>
            </a:r>
            <a:endParaRPr lang="en-US" altLang="zh-TW" sz="1800" dirty="0">
              <a:solidFill>
                <a:schemeClr val="tx1"/>
              </a:solidFill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dirty="0">
                <a:solidFill>
                  <a:schemeClr val="tx1"/>
                </a:solidFill>
              </a:rPr>
              <a:t>專題指導教授 李瑞庭 教授</a:t>
            </a:r>
            <a:endParaRPr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研究結果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21" name="Google Shape;121;p23"/>
          <p:cNvSpPr txBox="1">
            <a:spLocks noGrp="1"/>
          </p:cNvSpPr>
          <p:nvPr>
            <p:ph type="body" idx="1"/>
          </p:nvPr>
        </p:nvSpPr>
        <p:spPr>
          <a:xfrm>
            <a:off x="404297" y="11872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方法選擇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不做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Stemming</a:t>
            </a:r>
            <a:endParaRPr lang="en-US" altLang="zh-TW" dirty="0">
              <a:solidFill>
                <a:schemeClr val="tx1"/>
              </a:solidFill>
              <a:latin typeface="Average"/>
            </a:endParaRP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altLang="zh-CN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CN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</a:t>
            </a:r>
            <a:r>
              <a:rPr lang="en-US" altLang="zh-CN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Summarize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Bigram with windows = 5</a:t>
            </a:r>
          </a:p>
          <a:p>
            <a:pPr marL="571500" lvl="1" indent="0">
              <a:spcBef>
                <a:spcPts val="0"/>
              </a:spcBef>
              <a:buSzPts val="1800"/>
              <a:buNone/>
            </a:pP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CN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重要新聞定義：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zh-CN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新聞出來後兩天的標準差</a:t>
            </a:r>
            <a:r>
              <a:rPr lang="en-US" altLang="zh-CN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CN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前五天的標準差，且大於大盤平均標準差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Training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 2018-01 – 2018-08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Testing : 2018-09 – 2018-10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Feature:</a:t>
            </a:r>
          </a:p>
          <a:p>
            <a:pPr lvl="1" indent="-342900">
              <a:spcBef>
                <a:spcPts val="0"/>
              </a:spcBef>
              <a:buSzPts val="1800"/>
              <a:buFont typeface="Average"/>
              <a:buChar char="●"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760</a:t>
            </a:r>
            <a:r>
              <a:rPr lang="zh-CN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Bigram </a:t>
            </a:r>
            <a:r>
              <a:rPr lang="zh-CN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</a:t>
            </a:r>
            <a:endParaRPr lang="en-US" altLang="zh-CN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 indent="-342900">
              <a:spcBef>
                <a:spcPts val="0"/>
              </a:spcBef>
              <a:buSzPts val="1800"/>
              <a:buFont typeface="Average"/>
              <a:buChar char="●"/>
            </a:pP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 </a:t>
            </a:r>
            <a:r>
              <a:rPr lang="zh-CN" altLang="en-US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個歷史</a:t>
            </a:r>
            <a:r>
              <a:rPr lang="zh-CN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價格統計分析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RandomForest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C55D49B-6AB5-0B4B-A887-728704A436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671"/>
          <a:stretch/>
        </p:blipFill>
        <p:spPr>
          <a:xfrm>
            <a:off x="5520307" y="3225619"/>
            <a:ext cx="3623693" cy="191788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828C3E9-6B8B-6F40-9D0A-30A2789EB4C4}"/>
              </a:ext>
            </a:extLst>
          </p:cNvPr>
          <p:cNvSpPr/>
          <p:nvPr/>
        </p:nvSpPr>
        <p:spPr>
          <a:xfrm>
            <a:off x="5336143" y="1472155"/>
            <a:ext cx="440436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buSzPts val="1800"/>
            </a:pPr>
            <a:r>
              <a:rPr lang="en-US" altLang="zh-TW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Precision : 0.6</a:t>
            </a:r>
          </a:p>
          <a:p>
            <a:pPr lvl="1">
              <a:buSzPts val="1800"/>
            </a:pPr>
            <a:r>
              <a:rPr lang="en-US" altLang="zh-TW" dirty="0">
                <a:solidFill>
                  <a:schemeClr val="accent5">
                    <a:lumMod val="40000"/>
                    <a:lumOff val="6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 : 0.75</a:t>
            </a:r>
          </a:p>
          <a:p>
            <a:pPr lvl="1">
              <a:buSzPts val="1800"/>
            </a:pP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buSzPts val="1800"/>
            </a:pP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進步方向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27" name="Google Shape;12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人工和電腦</a:t>
            </a:r>
            <a:r>
              <a:rPr lang="zh-TW" altLang="en-US" dirty="0">
                <a:solidFill>
                  <a:schemeClr val="tx1"/>
                </a:solidFill>
              </a:rPr>
              <a:t>標記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定義</a:t>
            </a:r>
            <a:r>
              <a:rPr lang="zh-TW" altLang="en-US" dirty="0">
                <a:solidFill>
                  <a:schemeClr val="tx1"/>
                </a:solidFill>
              </a:rPr>
              <a:t>重要新聞</a:t>
            </a:r>
            <a:endParaRPr lang="en-US" altLang="zh-TW"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Bag of words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字的順序關係</a:t>
            </a:r>
            <a:endParaRPr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摘要的正確性</a:t>
            </a:r>
            <a:endParaRPr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新聞收集代表性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新聞數目不足、只有一年的資料</a:t>
            </a:r>
            <a:endParaRPr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社群</a:t>
            </a:r>
            <a:endParaRPr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未來發展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3" name="Google Shape;133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作為其他預測模型的因子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預測上漲下跌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篩選出較有影響力的文章</a:t>
            </a:r>
            <a:endParaRPr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訂閱服務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Recall 要夠高，定義有影響力的 Threshold 可能下調</a:t>
            </a:r>
            <a:endParaRPr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賺大錢</a:t>
            </a:r>
            <a:endParaRPr dirty="0">
              <a:solidFill>
                <a:schemeClr val="tx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選擇權組合 可以做到只考慮市場波動不用預測方向的投資組合</a:t>
            </a:r>
            <a:endParaRPr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b="8290"/>
          <a:stretch/>
        </p:blipFill>
        <p:spPr>
          <a:xfrm>
            <a:off x="0" y="0"/>
            <a:ext cx="61319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4169664" y="1879252"/>
            <a:ext cx="4875959" cy="138499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114300" lvl="0">
              <a:buSzPts val="1800"/>
            </a:pPr>
            <a:r>
              <a:rPr lang="zh-TW" altLang="en-US" sz="2800" b="1" dirty="0">
                <a:solidFill>
                  <a:schemeClr val="bg1">
                    <a:lumMod val="75000"/>
                  </a:schemeClr>
                </a:solidFill>
              </a:rPr>
              <a:t>金融市場每天資訊量這麼多，投資人該如何掌握最即時、重要的新聞</a:t>
            </a:r>
            <a:r>
              <a:rPr lang="en-US" altLang="zh-TW" sz="2800" b="1" dirty="0">
                <a:solidFill>
                  <a:schemeClr val="bg1">
                    <a:lumMod val="75000"/>
                  </a:schemeClr>
                </a:solidFill>
              </a:rPr>
              <a:t>?</a:t>
            </a:r>
            <a:endParaRPr lang="zh-TW" alt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研究動機 </a:t>
            </a:r>
            <a:r>
              <a:rPr lang="en-US" altLang="zh-TW" dirty="0"/>
              <a:t>–</a:t>
            </a:r>
            <a:r>
              <a:rPr lang="zh-TW" dirty="0"/>
              <a:t> </a:t>
            </a:r>
            <a:r>
              <a:rPr lang="zh-TW" altLang="en-US" dirty="0"/>
              <a:t>幫助投資人篩選重要資訊</a:t>
            </a:r>
            <a:endParaRPr dirty="0"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dirty="0">
                <a:solidFill>
                  <a:schemeClr val="tx1"/>
                </a:solidFill>
              </a:rPr>
              <a:t>投資人最在乎的是什麼</a:t>
            </a:r>
            <a:r>
              <a:rPr lang="en-US" altLang="zh-TW" dirty="0">
                <a:solidFill>
                  <a:schemeClr val="tx1"/>
                </a:solidFill>
              </a:rPr>
              <a:t>?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新聞對市場價格的影響大概會持續多久？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一篇新聞這麼長，看到哪些字詞的時候應該特別注意？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dirty="0">
                <a:solidFill>
                  <a:schemeClr val="tx1"/>
                </a:solidFill>
              </a:rPr>
              <a:t>金融市場波動這麼快，應該要參考多久的歷史資料？</a:t>
            </a:r>
            <a:endParaRPr dirty="0">
              <a:solidFill>
                <a:schemeClr val="tx1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544" y="2863669"/>
            <a:ext cx="6705600" cy="227983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92744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dirty="0"/>
              <a:t>Agenda</a:t>
            </a: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575624" y="548495"/>
            <a:ext cx="636162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tx1"/>
              </a:solidFill>
            </a:endParaRPr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zh-TW" sz="1800" dirty="0">
                <a:solidFill>
                  <a:schemeClr val="tx1"/>
                </a:solidFill>
              </a:rPr>
              <a:t>研究步驟 </a:t>
            </a:r>
            <a:endParaRPr sz="1800" dirty="0">
              <a:solidFill>
                <a:schemeClr val="tx1"/>
              </a:solidFill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資料收集</a:t>
            </a:r>
            <a:endParaRPr lang="en-US" altLang="zh-TW"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文字處理</a:t>
            </a:r>
            <a:endParaRPr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定義重要新聞</a:t>
            </a:r>
            <a:endParaRPr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</a:t>
            </a:r>
            <a:r>
              <a:rPr lang="zh-TW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字典</a:t>
            </a:r>
            <a:endParaRPr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建模與測試</a:t>
            </a:r>
            <a:endParaRPr lang="en-US" altLang="zh-TW"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 indent="-342900">
              <a:buSzPts val="1800"/>
            </a:pPr>
            <a:r>
              <a:rPr lang="zh-TW" altLang="en-US" sz="1800" dirty="0">
                <a:solidFill>
                  <a:schemeClr val="tx1"/>
                </a:solidFill>
              </a:rPr>
              <a:t>研究結果</a:t>
            </a:r>
          </a:p>
          <a:p>
            <a:pPr lvl="1" indent="-317500">
              <a:spcBef>
                <a:spcPts val="0"/>
              </a:spcBef>
              <a:buSzPts val="1400"/>
            </a:pP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新聞對石油價格波動的時效性</a:t>
            </a:r>
          </a:p>
          <a:p>
            <a:pPr lvl="1" indent="-317500">
              <a:spcBef>
                <a:spcPts val="0"/>
              </a:spcBef>
              <a:buSzPts val="1400"/>
            </a:pP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字典建立方法</a:t>
            </a:r>
          </a:p>
          <a:p>
            <a:pPr lvl="1" indent="-317500">
              <a:spcBef>
                <a:spcPts val="0"/>
              </a:spcBef>
              <a:buSzPts val="1400"/>
            </a:pP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預測結果</a:t>
            </a:r>
          </a:p>
          <a:p>
            <a:pPr lvl="0"/>
            <a:r>
              <a:rPr lang="zh-TW" altLang="en-US" sz="1800" dirty="0">
                <a:solidFill>
                  <a:schemeClr val="tx1"/>
                </a:solidFill>
              </a:rPr>
              <a:t>未來發展跟進步方向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endParaRPr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資料收集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2017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月至今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177588" y="1164667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ts val="4000"/>
              </a:lnSpc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新聞資料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742950" lvl="1" indent="-285750">
              <a:lnSpc>
                <a:spcPct val="100000"/>
              </a:lnSpc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EBSCO Host </a:t>
            </a:r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共 1308 篇，平均每篇新聞約 3500 字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742950" lvl="1" indent="-285750">
              <a:lnSpc>
                <a:spcPct val="100000"/>
              </a:lnSpc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OilPrice.com 共 2218 篇，平均每篇新聞約 4000 字</a:t>
            </a:r>
          </a:p>
          <a:p>
            <a:pPr marL="742950" lvl="1" indent="-285750">
              <a:lnSpc>
                <a:spcPct val="100000"/>
              </a:lnSpc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CNBC news  </a:t>
            </a:r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共 </a:t>
            </a:r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907  篇，平均每篇新聞約 2700 字 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>
              <a:lnSpc>
                <a:spcPct val="100000"/>
              </a:lnSpc>
            </a:pP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>
              <a:lnSpc>
                <a:spcPct val="100000"/>
              </a:lnSpc>
            </a:pP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>
              <a:lnSpc>
                <a:spcPct val="100000"/>
              </a:lnSpc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數值資料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742950" lvl="1" indent="-285750">
              <a:lnSpc>
                <a:spcPct val="100000"/>
              </a:lnSpc>
            </a:pPr>
            <a:r>
              <a:rPr lang="zh-CN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數值資料：</a:t>
            </a:r>
            <a:r>
              <a:rPr lang="en-US" altLang="zh-CN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2017</a:t>
            </a:r>
            <a:r>
              <a:rPr lang="zh-CN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CN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10</a:t>
            </a:r>
            <a:r>
              <a:rPr lang="zh-CN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月至今的</a:t>
            </a:r>
            <a:r>
              <a:rPr lang="en-US" altLang="zh-CN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WTI</a:t>
            </a:r>
            <a:r>
              <a:rPr lang="zh-CN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原油期貨每日開盤價、收盤價、交易量</a:t>
            </a:r>
            <a:endParaRPr lang="zh-TW" altLang="en-US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742950" lvl="1" indent="-285750">
              <a:lnSpc>
                <a:spcPct val="100000"/>
              </a:lnSpc>
            </a:pP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592" y="445025"/>
            <a:ext cx="3499104" cy="30092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文字處理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177588" y="1164667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lnSpc>
                <a:spcPct val="150000"/>
              </a:lnSpc>
            </a:pPr>
            <a:r>
              <a:rPr lang="zh-TW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新聞資料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1423629"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參數一：是否做</a:t>
            </a:r>
            <a:r>
              <a:rPr lang="en-US" altLang="zh-CN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stemming</a:t>
            </a:r>
          </a:p>
          <a:p>
            <a:pPr marL="1423629">
              <a:lnSpc>
                <a:spcPct val="150000"/>
              </a:lnSpc>
            </a:pPr>
            <a:r>
              <a:rPr lang="zh-CN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參數二：是否做</a:t>
            </a:r>
            <a:r>
              <a:rPr lang="en-US" altLang="zh-CN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summarization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>
              <a:lnSpc>
                <a:spcPct val="150000"/>
              </a:lnSpc>
            </a:pPr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Feature type</a:t>
            </a:r>
          </a:p>
          <a:p>
            <a:pPr marL="1366479" indent="-285750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文章的詞向量空間：</a:t>
            </a:r>
            <a:r>
              <a:rPr lang="en-US" altLang="zh-CN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Unigram, Bigram, Bigram with windows rolling</a:t>
            </a:r>
          </a:p>
          <a:p>
            <a:pPr marL="1366479" indent="-285750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情感分析：</a:t>
            </a:r>
            <a:r>
              <a:rPr lang="en-US" altLang="zh-CN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positive score, negative score</a:t>
            </a:r>
          </a:p>
          <a:p>
            <a:pPr marL="1366479" indent="-285750">
              <a:lnSpc>
                <a:spcPct val="150000"/>
              </a:lnSpc>
            </a:pPr>
            <a:r>
              <a:rPr lang="zh-CN" altLang="en-US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石油價格歷史資料：過去一個月價格平均、過去一個月標準差、過去</a:t>
            </a:r>
            <a:r>
              <a:rPr lang="en-US" altLang="zh-CN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3,5,10</a:t>
            </a:r>
            <a:r>
              <a:rPr lang="zh-CN" altLang="en-US" sz="16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日價格平均及標準差</a:t>
            </a:r>
            <a:endParaRPr lang="zh-TW" altLang="en-US" sz="16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742950" lvl="1" indent="-285750">
              <a:lnSpc>
                <a:spcPct val="150000"/>
              </a:lnSpc>
            </a:pPr>
            <a:endParaRPr lang="en-US" altLang="zh-TW" sz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47183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重要新聞定義 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新聞是否會造成期貨價格顯著波動</a:t>
            </a:r>
            <a:endParaRPr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51" b="1128"/>
          <a:stretch/>
        </p:blipFill>
        <p:spPr>
          <a:xfrm>
            <a:off x="1164336" y="2962595"/>
            <a:ext cx="6815328" cy="2180905"/>
          </a:xfrm>
          <a:prstGeom prst="rect">
            <a:avLst/>
          </a:prstGeom>
        </p:spPr>
      </p:pic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76164" y="1254395"/>
            <a:ext cx="3028908" cy="34164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TW" altLang="en-US" dirty="0">
                <a:solidFill>
                  <a:schemeClr val="tx1"/>
                </a:solidFill>
              </a:rPr>
              <a:t>只考慮波動性</a:t>
            </a:r>
            <a:endParaRPr lang="en-US" altLang="zh-TW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跟 大盤比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>
              <a:lnSpc>
                <a:spcPct val="100000"/>
              </a:lnSpc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跟過去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n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天的標準差比較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08704" y="3206496"/>
            <a:ext cx="329184" cy="16946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4437888" y="1261626"/>
            <a:ext cx="4572000" cy="82073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342900"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zh-TW" altLang="en-US" sz="18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verage"/>
                <a:sym typeface="Average"/>
              </a:rPr>
              <a:t>考慮波動性與上漲下跌</a:t>
            </a:r>
            <a:endParaRPr lang="en-US" altLang="zh-TW" sz="18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verage"/>
              <a:sym typeface="Average"/>
            </a:endParaRPr>
          </a:p>
          <a:p>
            <a:pPr marL="914400" lvl="1" indent="-317500">
              <a:spcBef>
                <a:spcPts val="1600"/>
              </a:spcBef>
              <a:buClr>
                <a:schemeClr val="accent3"/>
              </a:buClr>
              <a:buSzPts val="1400"/>
              <a:buFont typeface="Average"/>
              <a:buChar char="○"/>
            </a:pP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verage"/>
                <a:sym typeface="Average"/>
              </a:rPr>
              <a:t>是否加上情感分析做為參考</a:t>
            </a:r>
            <a:endParaRPr lang="en-US" altLang="zh-TW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找到字典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88563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</a:pPr>
            <a:r>
              <a:rPr lang="en-US" altLang="zh-TW" dirty="0">
                <a:solidFill>
                  <a:schemeClr val="tx1"/>
                </a:solidFill>
              </a:rPr>
              <a:t>Feature type</a:t>
            </a:r>
          </a:p>
          <a:p>
            <a:pPr marL="742950" lvl="1" indent="-285750"/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Unigram, Bigram, Bigram with windows</a:t>
            </a:r>
          </a:p>
          <a:p>
            <a:pPr marL="285750" indent="-285750">
              <a:spcBef>
                <a:spcPts val="1600"/>
              </a:spcBef>
            </a:pPr>
            <a:r>
              <a:rPr lang="zh-TW" dirty="0">
                <a:solidFill>
                  <a:schemeClr val="tx1"/>
                </a:solidFill>
              </a:rPr>
              <a:t>定義的 </a:t>
            </a:r>
            <a:r>
              <a:rPr lang="zh-CN" altLang="en-US" dirty="0">
                <a:solidFill>
                  <a:schemeClr val="tx1"/>
                </a:solidFill>
              </a:rPr>
              <a:t>重要新聞</a:t>
            </a:r>
            <a:r>
              <a:rPr lang="zh-TW" dirty="0">
                <a:solidFill>
                  <a:schemeClr val="tx1"/>
                </a:solidFill>
              </a:rPr>
              <a:t>字詞 與 </a:t>
            </a:r>
            <a:r>
              <a:rPr lang="zh-TW" altLang="en-US" dirty="0">
                <a:solidFill>
                  <a:schemeClr val="tx1"/>
                </a:solidFill>
              </a:rPr>
              <a:t>其他</a:t>
            </a:r>
            <a:r>
              <a:rPr lang="zh-TW" dirty="0">
                <a:solidFill>
                  <a:schemeClr val="tx1"/>
                </a:solidFill>
              </a:rPr>
              <a:t>字詞的差集</a:t>
            </a:r>
            <a:endParaRPr dirty="0">
              <a:solidFill>
                <a:schemeClr val="tx1"/>
              </a:solidFill>
            </a:endParaRPr>
          </a:p>
          <a:p>
            <a:pPr marL="742950" lvl="1" indent="-285750"/>
            <a:r>
              <a:rPr lang="zh-CN" altLang="en-US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設定</a:t>
            </a:r>
            <a:r>
              <a:rPr lang="en-US" altLang="zh-CN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threshold</a:t>
            </a:r>
            <a:endParaRPr lang="en-US" altLang="zh-TW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742950" lvl="1" indent="-285750"/>
            <a:r>
              <a:rPr lang="en-US" altLang="zh-TW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most common()</a:t>
            </a:r>
          </a:p>
          <a:p>
            <a:pPr marL="114300" lvl="0" indent="0" algn="l" rtl="0"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endParaRPr dirty="0">
              <a:solidFill>
                <a:schemeClr val="tx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4C69835-2C30-7C4D-B7B1-A4DCE4CCD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910" y="0"/>
            <a:ext cx="3695090" cy="5143500"/>
          </a:xfrm>
          <a:prstGeom prst="rect">
            <a:avLst/>
          </a:prstGeom>
        </p:spPr>
      </p:pic>
      <p:sp>
        <p:nvSpPr>
          <p:cNvPr id="6" name="向左箭號 5">
            <a:extLst>
              <a:ext uri="{FF2B5EF4-FFF2-40B4-BE49-F238E27FC236}">
                <a16:creationId xmlns:a16="http://schemas.microsoft.com/office/drawing/2014/main" id="{FF53FC45-B600-0D4C-99A2-402CC906C701}"/>
              </a:ext>
            </a:extLst>
          </p:cNvPr>
          <p:cNvSpPr/>
          <p:nvPr/>
        </p:nvSpPr>
        <p:spPr>
          <a:xfrm>
            <a:off x="4048373" y="4334965"/>
            <a:ext cx="1349115" cy="467820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9468374-785F-EC4A-A97A-30E739A5CBC7}"/>
              </a:ext>
            </a:extLst>
          </p:cNvPr>
          <p:cNvSpPr txBox="1"/>
          <p:nvPr/>
        </p:nvSpPr>
        <p:spPr>
          <a:xfrm>
            <a:off x="561645" y="4103747"/>
            <a:ext cx="3236784" cy="6990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TW" altLang="en-US" dirty="0">
                <a:solidFill>
                  <a:schemeClr val="tx1"/>
                </a:solidFill>
              </a:rPr>
              <a:t>美國對伊朗的石油禁運、中美貿易戰、</a:t>
            </a:r>
            <a:endParaRPr kumimoji="1" lang="en-US" altLang="zh-TW" dirty="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kumimoji="1" lang="zh-TW" altLang="en-US" dirty="0">
                <a:solidFill>
                  <a:schemeClr val="tx1"/>
                </a:solidFill>
              </a:rPr>
              <a:t>重要資訊來源、供給需求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建模與測試</a:t>
            </a:r>
            <a:endParaRPr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1"/>
          </p:nvPr>
        </p:nvSpPr>
        <p:spPr>
          <a:xfrm>
            <a:off x="693664" y="1152475"/>
            <a:ext cx="325595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Feature Selection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</a:rPr>
              <a:t>Mutual Information Gain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</a:rPr>
              <a:t>Chi- square</a:t>
            </a:r>
          </a:p>
        </p:txBody>
      </p:sp>
      <p:sp>
        <p:nvSpPr>
          <p:cNvPr id="5" name="Google Shape;115;p22">
            <a:extLst>
              <a:ext uri="{FF2B5EF4-FFF2-40B4-BE49-F238E27FC236}">
                <a16:creationId xmlns:a16="http://schemas.microsoft.com/office/drawing/2014/main" id="{3246FB1D-E312-A845-B74D-B17EDD3B6159}"/>
              </a:ext>
            </a:extLst>
          </p:cNvPr>
          <p:cNvSpPr txBox="1">
            <a:spLocks/>
          </p:cNvSpPr>
          <p:nvPr/>
        </p:nvSpPr>
        <p:spPr>
          <a:xfrm>
            <a:off x="4572000" y="1152475"/>
            <a:ext cx="3255959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 b="0" i="0" u="none" strike="noStrike" cap="none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verage"/>
                <a:sym typeface="Averag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 sz="14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indent="0">
              <a:spcBef>
                <a:spcPts val="1600"/>
              </a:spcBef>
              <a:spcAft>
                <a:spcPts val="1600"/>
              </a:spcAft>
              <a:buFont typeface="Average"/>
              <a:buNone/>
            </a:pPr>
            <a:r>
              <a:rPr lang="zh-CN" altLang="en-US" dirty="0">
                <a:solidFill>
                  <a:schemeClr val="tx1"/>
                </a:solidFill>
              </a:rPr>
              <a:t>演算法選擇</a:t>
            </a:r>
            <a:endParaRPr lang="en-US" altLang="zh-CN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altLang="zh-CN" dirty="0">
                <a:solidFill>
                  <a:schemeClr val="tx1"/>
                </a:solidFill>
              </a:rPr>
              <a:t>SVM 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altLang="zh-CN" dirty="0">
                <a:solidFill>
                  <a:schemeClr val="tx1"/>
                </a:solidFill>
              </a:rPr>
              <a:t>Naive </a:t>
            </a:r>
            <a:r>
              <a:rPr lang="en-US" altLang="zh-CN" dirty="0" err="1">
                <a:solidFill>
                  <a:schemeClr val="tx1"/>
                </a:solidFill>
              </a:rPr>
              <a:t>Bayse</a:t>
            </a:r>
            <a:endParaRPr lang="en-US" altLang="zh-CN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-US" altLang="zh-CN" dirty="0">
                <a:solidFill>
                  <a:schemeClr val="tx1"/>
                </a:solidFill>
              </a:rPr>
              <a:t>Random Forest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642</Words>
  <Application>Microsoft Macintosh PowerPoint</Application>
  <PresentationFormat>如螢幕大小 (16:9)</PresentationFormat>
  <Paragraphs>113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Oswald</vt:lpstr>
      <vt:lpstr>Arial</vt:lpstr>
      <vt:lpstr>微軟正黑體</vt:lpstr>
      <vt:lpstr>新細明體</vt:lpstr>
      <vt:lpstr>Average</vt:lpstr>
      <vt:lpstr>微軟正黑體</vt:lpstr>
      <vt:lpstr>Slate</vt:lpstr>
      <vt:lpstr>自動化財經新聞篩選</vt:lpstr>
      <vt:lpstr>PowerPoint 簡報</vt:lpstr>
      <vt:lpstr>研究動機 – 幫助投資人篩選重要資訊</vt:lpstr>
      <vt:lpstr>Agenda</vt:lpstr>
      <vt:lpstr>資料收集: 2017年10月至今</vt:lpstr>
      <vt:lpstr>文字處理</vt:lpstr>
      <vt:lpstr>重要新聞定義 : 新聞是否會造成期貨價格顯著波動</vt:lpstr>
      <vt:lpstr>找到字典</vt:lpstr>
      <vt:lpstr>建模與測試</vt:lpstr>
      <vt:lpstr>研究結果</vt:lpstr>
      <vt:lpstr>進步方向</vt:lpstr>
      <vt:lpstr>未來發展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自動化財經新聞篩選</dc:title>
  <dc:creator>胡逸凡</dc:creator>
  <cp:lastModifiedBy>欣宜 陳</cp:lastModifiedBy>
  <cp:revision>16</cp:revision>
  <dcterms:modified xsi:type="dcterms:W3CDTF">2018-12-11T11:57:05Z</dcterms:modified>
</cp:coreProperties>
</file>